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256" r:id="rId2"/>
    <p:sldId id="257" r:id="rId3"/>
    <p:sldId id="259" r:id="rId4"/>
    <p:sldId id="267" r:id="rId5"/>
    <p:sldId id="268" r:id="rId6"/>
    <p:sldId id="269" r:id="rId7"/>
    <p:sldId id="271" r:id="rId8"/>
    <p:sldId id="270"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9" d="100"/>
          <a:sy n="79" d="100"/>
        </p:scale>
        <p:origin x="-1260" y="2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userId="880db37ee166cc5d" providerId="LiveId" clId="{6556F26D-D45E-411F-B1F3-CA77E64853E8}"/>
    <pc:docChg chg="undo custSel addSld modSld">
      <pc:chgData name="Brian" userId="880db37ee166cc5d" providerId="LiveId" clId="{6556F26D-D45E-411F-B1F3-CA77E64853E8}" dt="2021-09-29T21:17:34.275" v="2346" actId="12"/>
      <pc:docMkLst>
        <pc:docMk/>
      </pc:docMkLst>
      <pc:sldChg chg="modSp mod modNotesTx">
        <pc:chgData name="Brian" userId="880db37ee166cc5d" providerId="LiveId" clId="{6556F26D-D45E-411F-B1F3-CA77E64853E8}" dt="2021-09-29T21:17:16.707" v="2345" actId="255"/>
        <pc:sldMkLst>
          <pc:docMk/>
          <pc:sldMk cId="3573397041" sldId="267"/>
        </pc:sldMkLst>
        <pc:spChg chg="mod">
          <ac:chgData name="Brian" userId="880db37ee166cc5d" providerId="LiveId" clId="{6556F26D-D45E-411F-B1F3-CA77E64853E8}" dt="2021-09-29T21:16:12.913" v="2318" actId="20577"/>
          <ac:spMkLst>
            <pc:docMk/>
            <pc:sldMk cId="3573397041" sldId="267"/>
            <ac:spMk id="2" creationId="{00000000-0000-0000-0000-000000000000}"/>
          </ac:spMkLst>
        </pc:spChg>
        <pc:spChg chg="mod">
          <ac:chgData name="Brian" userId="880db37ee166cc5d" providerId="LiveId" clId="{6556F26D-D45E-411F-B1F3-CA77E64853E8}" dt="2021-09-29T21:17:16.707" v="2345" actId="255"/>
          <ac:spMkLst>
            <pc:docMk/>
            <pc:sldMk cId="3573397041" sldId="267"/>
            <ac:spMk id="4" creationId="{00000000-0000-0000-0000-000000000000}"/>
          </ac:spMkLst>
        </pc:spChg>
      </pc:sldChg>
      <pc:sldChg chg="modSp mod modNotesTx">
        <pc:chgData name="Brian" userId="880db37ee166cc5d" providerId="LiveId" clId="{6556F26D-D45E-411F-B1F3-CA77E64853E8}" dt="2021-09-29T21:12:47.893" v="2288" actId="20577"/>
        <pc:sldMkLst>
          <pc:docMk/>
          <pc:sldMk cId="872302949" sldId="268"/>
        </pc:sldMkLst>
        <pc:spChg chg="mod">
          <ac:chgData name="Brian" userId="880db37ee166cc5d" providerId="LiveId" clId="{6556F26D-D45E-411F-B1F3-CA77E64853E8}" dt="2021-09-29T21:12:47.893" v="2288" actId="20577"/>
          <ac:spMkLst>
            <pc:docMk/>
            <pc:sldMk cId="872302949" sldId="268"/>
            <ac:spMk id="2" creationId="{00000000-0000-0000-0000-000000000000}"/>
          </ac:spMkLst>
        </pc:spChg>
        <pc:spChg chg="mod">
          <ac:chgData name="Brian" userId="880db37ee166cc5d" providerId="LiveId" clId="{6556F26D-D45E-411F-B1F3-CA77E64853E8}" dt="2021-09-29T20:41:49.709" v="1210" actId="20577"/>
          <ac:spMkLst>
            <pc:docMk/>
            <pc:sldMk cId="872302949" sldId="268"/>
            <ac:spMk id="4" creationId="{00000000-0000-0000-0000-000000000000}"/>
          </ac:spMkLst>
        </pc:spChg>
      </pc:sldChg>
      <pc:sldChg chg="modSp mod modNotesTx">
        <pc:chgData name="Brian" userId="880db37ee166cc5d" providerId="LiveId" clId="{6556F26D-D45E-411F-B1F3-CA77E64853E8}" dt="2021-09-29T21:17:34.275" v="2346" actId="12"/>
        <pc:sldMkLst>
          <pc:docMk/>
          <pc:sldMk cId="995448450" sldId="269"/>
        </pc:sldMkLst>
        <pc:spChg chg="mod">
          <ac:chgData name="Brian" userId="880db37ee166cc5d" providerId="LiveId" clId="{6556F26D-D45E-411F-B1F3-CA77E64853E8}" dt="2021-09-29T21:00:53.037" v="1904" actId="20577"/>
          <ac:spMkLst>
            <pc:docMk/>
            <pc:sldMk cId="995448450" sldId="269"/>
            <ac:spMk id="2" creationId="{00000000-0000-0000-0000-000000000000}"/>
          </ac:spMkLst>
        </pc:spChg>
        <pc:spChg chg="mod">
          <ac:chgData name="Brian" userId="880db37ee166cc5d" providerId="LiveId" clId="{6556F26D-D45E-411F-B1F3-CA77E64853E8}" dt="2021-09-29T21:17:34.275" v="2346" actId="12"/>
          <ac:spMkLst>
            <pc:docMk/>
            <pc:sldMk cId="995448450" sldId="269"/>
            <ac:spMk id="4" creationId="{00000000-0000-0000-0000-000000000000}"/>
          </ac:spMkLst>
        </pc:spChg>
      </pc:sldChg>
      <pc:sldChg chg="modSp mod">
        <pc:chgData name="Brian" userId="880db37ee166cc5d" providerId="LiveId" clId="{6556F26D-D45E-411F-B1F3-CA77E64853E8}" dt="2021-09-29T21:15:23.518" v="2291" actId="27636"/>
        <pc:sldMkLst>
          <pc:docMk/>
          <pc:sldMk cId="848095368" sldId="270"/>
        </pc:sldMkLst>
        <pc:spChg chg="mod">
          <ac:chgData name="Brian" userId="880db37ee166cc5d" providerId="LiveId" clId="{6556F26D-D45E-411F-B1F3-CA77E64853E8}" dt="2021-09-29T21:15:23.518" v="2291" actId="27636"/>
          <ac:spMkLst>
            <pc:docMk/>
            <pc:sldMk cId="848095368" sldId="270"/>
            <ac:spMk id="4" creationId="{00000000-0000-0000-0000-000000000000}"/>
          </ac:spMkLst>
        </pc:spChg>
      </pc:sldChg>
      <pc:sldChg chg="addSp delSp modSp add mod modNotesTx">
        <pc:chgData name="Brian" userId="880db37ee166cc5d" providerId="LiveId" clId="{6556F26D-D45E-411F-B1F3-CA77E64853E8}" dt="2021-09-29T21:12:07.652" v="2261"/>
        <pc:sldMkLst>
          <pc:docMk/>
          <pc:sldMk cId="1014546539" sldId="271"/>
        </pc:sldMkLst>
        <pc:spChg chg="mod">
          <ac:chgData name="Brian" userId="880db37ee166cc5d" providerId="LiveId" clId="{6556F26D-D45E-411F-B1F3-CA77E64853E8}" dt="2021-09-29T21:07:37.730" v="2249" actId="20577"/>
          <ac:spMkLst>
            <pc:docMk/>
            <pc:sldMk cId="1014546539" sldId="271"/>
            <ac:spMk id="2" creationId="{00000000-0000-0000-0000-000000000000}"/>
          </ac:spMkLst>
        </pc:spChg>
        <pc:spChg chg="mod">
          <ac:chgData name="Brian" userId="880db37ee166cc5d" providerId="LiveId" clId="{6556F26D-D45E-411F-B1F3-CA77E64853E8}" dt="2021-09-29T21:11:36.609" v="2260" actId="12"/>
          <ac:spMkLst>
            <pc:docMk/>
            <pc:sldMk cId="1014546539" sldId="271"/>
            <ac:spMk id="4" creationId="{00000000-0000-0000-0000-000000000000}"/>
          </ac:spMkLst>
        </pc:spChg>
        <pc:spChg chg="add del">
          <ac:chgData name="Brian" userId="880db37ee166cc5d" providerId="LiveId" clId="{6556F26D-D45E-411F-B1F3-CA77E64853E8}" dt="2021-09-29T21:10:38.431" v="2253" actId="22"/>
          <ac:spMkLst>
            <pc:docMk/>
            <pc:sldMk cId="1014546539" sldId="271"/>
            <ac:spMk id="5" creationId="{4D000518-3B3A-469A-B61B-89437A7D06E5}"/>
          </ac:spMkLst>
        </pc:spChg>
        <pc:spChg chg="add del">
          <ac:chgData name="Brian" userId="880db37ee166cc5d" providerId="LiveId" clId="{6556F26D-D45E-411F-B1F3-CA77E64853E8}" dt="2021-09-29T21:11:13.203" v="2255" actId="22"/>
          <ac:spMkLst>
            <pc:docMk/>
            <pc:sldMk cId="1014546539" sldId="271"/>
            <ac:spMk id="7" creationId="{F4741D2E-0942-4435-82C3-D0839F99CD2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AC629F-1A69-4FF0-BFCE-9883A0DFEF8C}" type="datetimeFigureOut">
              <a:rPr lang="en-US" smtClean="0"/>
              <a:pPr/>
              <a:t>9/30/2021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A55D70A-1201-423D-8AE2-F2F05A4A6E95}" type="slidenum">
              <a:rPr lang="en-US" smtClean="0"/>
              <a:pPr/>
              <a:t>‹#›</a:t>
            </a:fld>
            <a:endParaRPr lang="en-US" dirty="0"/>
          </a:p>
        </p:txBody>
      </p:sp>
    </p:spTree>
    <p:extLst>
      <p:ext uri="{BB962C8B-B14F-4D97-AF65-F5344CB8AC3E}">
        <p14:creationId xmlns:p14="http://schemas.microsoft.com/office/powerpoint/2010/main" val="20665703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Appreciation refers to the process through which the value of an asset increases over time. The main goal for many investors is to be able to gain more from what they have invested on in the future. However, the investment process has its risks that investors have to face such as, instead of an asset increasing its value, it can depreciates which leads to loses. </a:t>
            </a:r>
          </a:p>
          <a:p>
            <a:r>
              <a:rPr lang="en-US" dirty="0"/>
              <a:t>An example of an investment is when an investor purchases an asset with the hope that the asset </a:t>
            </a:r>
            <a:r>
              <a:rPr lang="en-US" dirty="0" err="1"/>
              <a:t>eill</a:t>
            </a:r>
            <a:r>
              <a:rPr lang="en-US" dirty="0"/>
              <a:t> later be sold at a higher price or it will provide more income in the future.</a:t>
            </a:r>
          </a:p>
        </p:txBody>
      </p:sp>
      <p:sp>
        <p:nvSpPr>
          <p:cNvPr id="4" name="Slide Number Placeholder 3"/>
          <p:cNvSpPr>
            <a:spLocks noGrp="1"/>
          </p:cNvSpPr>
          <p:nvPr>
            <p:ph type="sldNum" sz="quarter" idx="10"/>
          </p:nvPr>
        </p:nvSpPr>
        <p:spPr/>
        <p:txBody>
          <a:bodyPr/>
          <a:lstStyle/>
          <a:p>
            <a:fld id="{AA55D70A-1201-423D-8AE2-F2F05A4A6E95}"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Most of the big businesses that are seeking to grow engage in growth investment. Shares and property are the major mechanisms in this type of investment as they can grow a value of the original asset over the medium to long term. For instant, if a company owns shares, it can generate more income raised from the dividends that also acts as a company profits that are shared among the stakeholders. Although, just as property shares also can depreciate in value as prices keep changing, which require more withstanding team that are willing to wait. Property on the other hand, generates more income incase the prices of the property increases. There value might depreciate and has a lot of risks associated with it.</a:t>
            </a:r>
          </a:p>
          <a:p>
            <a:r>
              <a:rPr lang="en-US" dirty="0"/>
              <a:t>The main mechanisms for defensive investments  include cash and fixed interests. The cash investments include the bank accounts, deposit term and the high interest savings account. Cash can generate more income even though they carry the lowest returns  compared to other investment forms.  Fix interests investments include bonds where it allows companies or governments to borrow money and return with interest. Bonds have lower risks and can be sold easily though, they also involve capital loses. </a:t>
            </a:r>
          </a:p>
        </p:txBody>
      </p:sp>
      <p:sp>
        <p:nvSpPr>
          <p:cNvPr id="4" name="Slide Number Placeholder 3"/>
          <p:cNvSpPr>
            <a:spLocks noGrp="1"/>
          </p:cNvSpPr>
          <p:nvPr>
            <p:ph type="sldNum" sz="quarter" idx="10"/>
          </p:nvPr>
        </p:nvSpPr>
        <p:spPr/>
        <p:txBody>
          <a:bodyPr/>
          <a:lstStyle/>
          <a:p>
            <a:fld id="{AA55D70A-1201-423D-8AE2-F2F05A4A6E95}"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Amortization refers to the accounting process that adjusts costs of the asset incrementally throughout its life. The earned interest from the investments is reported on the company’s income statement.</a:t>
            </a:r>
          </a:p>
          <a:p>
            <a:r>
              <a:rPr lang="en-US" dirty="0"/>
              <a:t>The Held-to-Maturity securities do no appear on the company’s corporate statement.</a:t>
            </a:r>
          </a:p>
        </p:txBody>
      </p:sp>
      <p:sp>
        <p:nvSpPr>
          <p:cNvPr id="4" name="Slide Number Placeholder 3"/>
          <p:cNvSpPr>
            <a:spLocks noGrp="1"/>
          </p:cNvSpPr>
          <p:nvPr>
            <p:ph type="sldNum" sz="quarter" idx="10"/>
          </p:nvPr>
        </p:nvSpPr>
        <p:spPr/>
        <p:txBody>
          <a:bodyPr/>
          <a:lstStyle/>
          <a:p>
            <a:fld id="{AA55D70A-1201-423D-8AE2-F2F05A4A6E95}" type="slidenum">
              <a:rPr lang="en-US" smtClean="0"/>
              <a:pPr/>
              <a:t>4</a:t>
            </a:fld>
            <a:endParaRPr lang="en-US" dirty="0"/>
          </a:p>
        </p:txBody>
      </p:sp>
    </p:spTree>
    <p:extLst>
      <p:ext uri="{BB962C8B-B14F-4D97-AF65-F5344CB8AC3E}">
        <p14:creationId xmlns:p14="http://schemas.microsoft.com/office/powerpoint/2010/main" val="2831259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say Apple (AAPL) wants to invest in a $1,000, 10-year bond and hold it to maturity. Every year, Apple will get paid 0.625%. Ten years from now, Apple will receive the face value of the bond, or $1,000. Regardless of whether interest rates rise or fall over the next 10 years, Apple will receive 0.625%, or $6.25 each year, in interest income.</a:t>
            </a:r>
          </a:p>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5</a:t>
            </a:fld>
            <a:endParaRPr lang="en-US" dirty="0"/>
          </a:p>
        </p:txBody>
      </p:sp>
    </p:spTree>
    <p:extLst>
      <p:ext uri="{BB962C8B-B14F-4D97-AF65-F5344CB8AC3E}">
        <p14:creationId xmlns:p14="http://schemas.microsoft.com/office/powerpoint/2010/main" val="927709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6</a:t>
            </a:fld>
            <a:endParaRPr lang="en-US" dirty="0"/>
          </a:p>
        </p:txBody>
      </p:sp>
    </p:spTree>
    <p:extLst>
      <p:ext uri="{BB962C8B-B14F-4D97-AF65-F5344CB8AC3E}">
        <p14:creationId xmlns:p14="http://schemas.microsoft.com/office/powerpoint/2010/main" val="1474709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Likewise, if the investment goes up in value the next month, it is recorded as an increase in other comprehensive income. The security does not need to be sold for the change in value to be recognized in OCI. It is for this reason these gains and losses are considered "unrealized" until the securities are sold.</a:t>
            </a:r>
          </a:p>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7</a:t>
            </a:fld>
            <a:endParaRPr lang="en-US" dirty="0"/>
          </a:p>
        </p:txBody>
      </p:sp>
    </p:spTree>
    <p:extLst>
      <p:ext uri="{BB962C8B-B14F-4D97-AF65-F5344CB8AC3E}">
        <p14:creationId xmlns:p14="http://schemas.microsoft.com/office/powerpoint/2010/main" val="13207233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A55D70A-1201-423D-8AE2-F2F05A4A6E95}" type="slidenum">
              <a:rPr lang="en-US" smtClean="0"/>
              <a:pPr/>
              <a:t>8</a:t>
            </a:fld>
            <a:endParaRPr lang="en-US" dirty="0"/>
          </a:p>
        </p:txBody>
      </p:sp>
    </p:spTree>
    <p:extLst>
      <p:ext uri="{BB962C8B-B14F-4D97-AF65-F5344CB8AC3E}">
        <p14:creationId xmlns:p14="http://schemas.microsoft.com/office/powerpoint/2010/main" val="30829082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19" name="Footer Placeholder 18"/>
          <p:cNvSpPr>
            <a:spLocks noGrp="1"/>
          </p:cNvSpPr>
          <p:nvPr>
            <p:ph type="ftr" sz="quarter" idx="11"/>
          </p:nvPr>
        </p:nvSpPr>
        <p:spPr/>
        <p:txBody>
          <a:bodyPr/>
          <a:lstStyle/>
          <a:p>
            <a:endParaRPr lang="en-US" dirty="0"/>
          </a:p>
        </p:txBody>
      </p:sp>
      <p:sp>
        <p:nvSpPr>
          <p:cNvPr id="27" name="Slide Number Placeholder 2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7A28FB65-E1E6-448A-98F6-8CC8AE7371C1}" type="slidenum">
              <a:rPr lang="en-US" smtClean="0"/>
              <a:pPr/>
              <a:t>‹#›</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DE70954A-A5D2-4537-8FF4-D5FD24E02D0F}" type="datetimeFigureOut">
              <a:rPr lang="en-US" smtClean="0"/>
              <a:pPr/>
              <a:t>9/30/2021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A28FB65-E1E6-448A-98F6-8CC8AE7371C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DE70954A-A5D2-4537-8FF4-D5FD24E02D0F}" type="datetimeFigureOut">
              <a:rPr lang="en-US" smtClean="0"/>
              <a:pPr/>
              <a:t>9/30/2021</a:t>
            </a:fld>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7A28FB65-E1E6-448A-98F6-8CC8AE7371C1}" type="slidenum">
              <a:rPr lang="en-US" smtClean="0"/>
              <a:pPr/>
              <a:t>‹#›</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INVESTMENTS</a:t>
            </a:r>
          </a:p>
        </p:txBody>
      </p:sp>
    </p:spTree>
  </p:cSld>
  <p:clrMapOvr>
    <a:masterClrMapping/>
  </p:clrMapOvr>
  <p:transition>
    <p:strips dir="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371600"/>
            <a:ext cx="7851648" cy="914400"/>
          </a:xfrm>
        </p:spPr>
        <p:txBody>
          <a:bodyPr/>
          <a:lstStyle/>
          <a:p>
            <a:pPr algn="ctr"/>
            <a:r>
              <a:rPr lang="en-US" dirty="0"/>
              <a:t>Definition of Investment</a:t>
            </a:r>
          </a:p>
        </p:txBody>
      </p:sp>
      <p:sp>
        <p:nvSpPr>
          <p:cNvPr id="3" name="Subtitle 2"/>
          <p:cNvSpPr>
            <a:spLocks noGrp="1"/>
          </p:cNvSpPr>
          <p:nvPr>
            <p:ph type="subTitle" idx="1"/>
          </p:nvPr>
        </p:nvSpPr>
        <p:spPr>
          <a:xfrm>
            <a:off x="533400" y="2438400"/>
            <a:ext cx="7854696" cy="3124200"/>
          </a:xfrm>
        </p:spPr>
        <p:txBody>
          <a:bodyPr>
            <a:normAutofit lnSpcReduction="10000"/>
          </a:bodyPr>
          <a:lstStyle/>
          <a:p>
            <a:pPr algn="ctr">
              <a:lnSpc>
                <a:spcPct val="200000"/>
              </a:lnSpc>
            </a:pPr>
            <a:r>
              <a:rPr lang="en-US" dirty="0"/>
              <a:t>Investment refers to use of any mechanism or methods to generate more income or to achieve appreciation. The mechanisms include Real estate, stocks, and bonds (Avazov, 2020)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066800"/>
          </a:xfrm>
        </p:spPr>
        <p:txBody>
          <a:bodyPr>
            <a:normAutofit/>
          </a:bodyPr>
          <a:lstStyle/>
          <a:p>
            <a:pPr algn="ctr"/>
            <a:r>
              <a:rPr lang="en-US" dirty="0"/>
              <a:t>Types of Investments</a:t>
            </a:r>
          </a:p>
        </p:txBody>
      </p:sp>
      <p:sp>
        <p:nvSpPr>
          <p:cNvPr id="4" name="Subtitle 3"/>
          <p:cNvSpPr>
            <a:spLocks noGrp="1"/>
          </p:cNvSpPr>
          <p:nvPr>
            <p:ph type="subTitle" idx="1"/>
          </p:nvPr>
        </p:nvSpPr>
        <p:spPr>
          <a:xfrm>
            <a:off x="533400" y="2057400"/>
            <a:ext cx="7854696" cy="3657600"/>
          </a:xfrm>
        </p:spPr>
        <p:txBody>
          <a:bodyPr>
            <a:normAutofit fontScale="70000" lnSpcReduction="20000"/>
          </a:bodyPr>
          <a:lstStyle/>
          <a:p>
            <a:pPr algn="l">
              <a:lnSpc>
                <a:spcPct val="200000"/>
              </a:lnSpc>
            </a:pPr>
            <a:r>
              <a:rPr lang="en-US" dirty="0"/>
              <a:t>There are two types of investment each with distinctive characteristics. They include:</a:t>
            </a:r>
          </a:p>
          <a:p>
            <a:pPr marL="514350" indent="-514350" algn="l">
              <a:lnSpc>
                <a:spcPct val="200000"/>
              </a:lnSpc>
              <a:buAutoNum type="arabicPeriod"/>
            </a:pPr>
            <a:r>
              <a:rPr lang="en-US" dirty="0"/>
              <a:t>Growth investments; more suitable for long term investors who can withstand the ups and downs from the market.</a:t>
            </a:r>
          </a:p>
          <a:p>
            <a:pPr marL="514350" indent="-514350" algn="l">
              <a:lnSpc>
                <a:spcPct val="200000"/>
              </a:lnSpc>
              <a:buAutoNum type="arabicPeriod"/>
            </a:pPr>
            <a:r>
              <a:rPr lang="en-US" dirty="0"/>
              <a:t>Defensive investments; the focus more on generating more income than growth and they are less risky as compared to growth investments.</a:t>
            </a:r>
          </a:p>
          <a:p>
            <a:pPr algn="l">
              <a:lnSpc>
                <a:spcPct val="200000"/>
              </a:lnSpc>
            </a:pPr>
            <a:endParaRPr lang="en-US" dirty="0"/>
          </a:p>
          <a:p>
            <a:pPr algn="l">
              <a:lnSpc>
                <a:spcPct val="200000"/>
              </a:lnSpc>
            </a:pP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600200"/>
          </a:xfrm>
        </p:spPr>
        <p:txBody>
          <a:bodyPr>
            <a:normAutofit fontScale="90000"/>
          </a:bodyPr>
          <a:lstStyle/>
          <a:p>
            <a:pPr algn="ctr"/>
            <a:r>
              <a:rPr lang="en-US" dirty="0"/>
              <a:t>Held-to-Maturity (HTM) Securities. </a:t>
            </a:r>
          </a:p>
        </p:txBody>
      </p:sp>
      <p:sp>
        <p:nvSpPr>
          <p:cNvPr id="4" name="Subtitle 3"/>
          <p:cNvSpPr>
            <a:spLocks noGrp="1"/>
          </p:cNvSpPr>
          <p:nvPr>
            <p:ph type="subTitle" idx="1"/>
          </p:nvPr>
        </p:nvSpPr>
        <p:spPr>
          <a:xfrm>
            <a:off x="533400" y="2438400"/>
            <a:ext cx="7854696" cy="3733800"/>
          </a:xfrm>
        </p:spPr>
        <p:txBody>
          <a:bodyPr>
            <a:noAutofit/>
          </a:bodyPr>
          <a:lstStyle/>
          <a:p>
            <a:pPr marL="457200" indent="-457200" algn="l">
              <a:lnSpc>
                <a:spcPct val="2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Head-to-Maturity involves purchasing of securities which are to be owned until maturity as they have an amortized cost on a company’s financial statement.</a:t>
            </a:r>
          </a:p>
          <a:p>
            <a:pPr marL="457200" indent="-457200" algn="l">
              <a:lnSpc>
                <a:spcPct val="2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The most common forms of HTM include bonds and debt vehicles such as certificate of deposit.</a:t>
            </a:r>
          </a:p>
          <a:p>
            <a:pPr marL="457200" indent="-457200" algn="l">
              <a:lnSpc>
                <a:spcPct val="2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On a company’s financial statements, HTM are recorded as noncurrent assets as they have amortized cost. However they are recorded as current assets if  they have a maturity of less than a year. </a:t>
            </a:r>
          </a:p>
          <a:p>
            <a:pPr marL="457200" indent="-457200" algn="l">
              <a:lnSpc>
                <a:spcPct val="200000"/>
              </a:lnSpc>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Amortization schedule for the debt is prepared before recording the HTM on the balance sheet (Khan, 2019).</a:t>
            </a:r>
          </a:p>
          <a:p>
            <a:pPr marL="457200" indent="-457200" algn="l">
              <a:lnSpc>
                <a:spcPct val="200000"/>
              </a:lnSpc>
              <a:buFont typeface="Arial" panose="020B0604020202020204" pitchFamily="34" charset="0"/>
              <a:buChar char="•"/>
            </a:pPr>
            <a:endParaRPr lang="en-US" sz="1400" dirty="0">
              <a:latin typeface="Times New Roman" panose="02020603050405020304" pitchFamily="18" charset="0"/>
              <a:cs typeface="Times New Roman" panose="02020603050405020304" pitchFamily="18" charset="0"/>
            </a:endParaRPr>
          </a:p>
          <a:p>
            <a:pPr marL="457200" indent="-457200" algn="l">
              <a:lnSpc>
                <a:spcPct val="200000"/>
              </a:lnSpc>
              <a:buFont typeface="Arial" panose="020B0604020202020204" pitchFamily="34" charset="0"/>
              <a:buChar char="•"/>
            </a:pPr>
            <a:endParaRPr lang="en-US" sz="1200" dirty="0"/>
          </a:p>
          <a:p>
            <a:pPr marL="457200" indent="-457200" algn="l">
              <a:lnSpc>
                <a:spcPct val="200000"/>
              </a:lnSpc>
              <a:buFont typeface="Arial" panose="020B0604020202020204" pitchFamily="34" charset="0"/>
              <a:buChar char="•"/>
            </a:pPr>
            <a:endParaRPr lang="en-US" sz="1200" dirty="0"/>
          </a:p>
        </p:txBody>
      </p:sp>
    </p:spTree>
    <p:extLst>
      <p:ext uri="{BB962C8B-B14F-4D97-AF65-F5344CB8AC3E}">
        <p14:creationId xmlns:p14="http://schemas.microsoft.com/office/powerpoint/2010/main" val="3573397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295400"/>
          </a:xfrm>
        </p:spPr>
        <p:txBody>
          <a:bodyPr>
            <a:normAutofit/>
          </a:bodyPr>
          <a:lstStyle/>
          <a:p>
            <a:pPr algn="ctr"/>
            <a:r>
              <a:rPr lang="en-US" dirty="0"/>
              <a:t>Held-to-Maturity Example</a:t>
            </a:r>
          </a:p>
        </p:txBody>
      </p:sp>
      <p:sp>
        <p:nvSpPr>
          <p:cNvPr id="4" name="Subtitle 3"/>
          <p:cNvSpPr>
            <a:spLocks noGrp="1"/>
          </p:cNvSpPr>
          <p:nvPr>
            <p:ph type="subTitle" idx="1"/>
          </p:nvPr>
        </p:nvSpPr>
        <p:spPr>
          <a:xfrm>
            <a:off x="533400" y="2133600"/>
            <a:ext cx="7854696" cy="4038600"/>
          </a:xfrm>
        </p:spPr>
        <p:txBody>
          <a:bodyPr>
            <a:normAutofit/>
          </a:bodyPr>
          <a:lstStyle/>
          <a:p>
            <a:pPr marL="457200" indent="-457200" algn="l">
              <a:lnSpc>
                <a:spcPct val="200000"/>
              </a:lnSpc>
              <a:buFont typeface="Arial" panose="020B0604020202020204" pitchFamily="34" charset="0"/>
              <a:buChar char="•"/>
            </a:pPr>
            <a:r>
              <a:rPr lang="en-US" i="1" dirty="0"/>
              <a:t>Example:</a:t>
            </a:r>
          </a:p>
          <a:p>
            <a:pPr marL="457200" indent="-457200" algn="l">
              <a:lnSpc>
                <a:spcPct val="20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10-year U.S. Treasury note is backed by the U.S government and is one of the safest investments for investors. The 10-year bond pays a fixed rate of return. For example, as of August 2020, the 10-year bond pays 0.625% and comes in various maturities.</a:t>
            </a:r>
            <a:endParaRPr lang="en-US" i="1" dirty="0"/>
          </a:p>
          <a:p>
            <a:pPr marL="457200" indent="-457200" algn="l">
              <a:lnSpc>
                <a:spcPct val="200000"/>
              </a:lnSpc>
              <a:buFont typeface="Arial" panose="020B0604020202020204" pitchFamily="34" charset="0"/>
              <a:buChar char="•"/>
            </a:pPr>
            <a:endParaRPr lang="en-US" dirty="0"/>
          </a:p>
          <a:p>
            <a:pPr marL="457200" indent="-457200" algn="l">
              <a:lnSpc>
                <a:spcPct val="200000"/>
              </a:lnSpc>
              <a:buFont typeface="Arial" panose="020B0604020202020204" pitchFamily="34" charset="0"/>
              <a:buChar char="•"/>
            </a:pPr>
            <a:endParaRPr lang="en-US" i="1" dirty="0"/>
          </a:p>
          <a:p>
            <a:pPr algn="l">
              <a:lnSpc>
                <a:spcPct val="200000"/>
              </a:lnSpc>
            </a:pPr>
            <a:endParaRPr lang="en-US" i="1" dirty="0"/>
          </a:p>
          <a:p>
            <a:pPr algn="l">
              <a:lnSpc>
                <a:spcPct val="200000"/>
              </a:lnSpc>
            </a:pPr>
            <a:endParaRPr lang="en-US" i="1" dirty="0"/>
          </a:p>
        </p:txBody>
      </p:sp>
    </p:spTree>
    <p:extLst>
      <p:ext uri="{BB962C8B-B14F-4D97-AF65-F5344CB8AC3E}">
        <p14:creationId xmlns:p14="http://schemas.microsoft.com/office/powerpoint/2010/main" val="872302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905000"/>
          </a:xfrm>
        </p:spPr>
        <p:txBody>
          <a:bodyPr>
            <a:normAutofit/>
          </a:bodyPr>
          <a:lstStyle/>
          <a:p>
            <a:pPr algn="ctr"/>
            <a:r>
              <a:rPr lang="en-US" dirty="0"/>
              <a:t>Available-for-sale Security</a:t>
            </a:r>
            <a:br>
              <a:rPr lang="en-US" dirty="0"/>
            </a:br>
            <a:endParaRPr lang="en-US" dirty="0"/>
          </a:p>
        </p:txBody>
      </p:sp>
      <p:sp>
        <p:nvSpPr>
          <p:cNvPr id="4" name="Subtitle 3"/>
          <p:cNvSpPr>
            <a:spLocks noGrp="1"/>
          </p:cNvSpPr>
          <p:nvPr>
            <p:ph type="subTitle" idx="1"/>
          </p:nvPr>
        </p:nvSpPr>
        <p:spPr>
          <a:xfrm>
            <a:off x="533400" y="2133600"/>
            <a:ext cx="7854696" cy="4038600"/>
          </a:xfrm>
        </p:spPr>
        <p:txBody>
          <a:bodyPr>
            <a:normAutofit fontScale="85000" lnSpcReduction="20000"/>
          </a:bodyPr>
          <a:lstStyle/>
          <a:p>
            <a:pPr marL="457200" indent="-457200" algn="l">
              <a:lnSpc>
                <a:spcPct val="200000"/>
              </a:lnSpc>
              <a:buFont typeface="Arial" panose="020B0604020202020204" pitchFamily="34" charset="0"/>
              <a:buChar char="•"/>
            </a:pPr>
            <a:r>
              <a:rPr lang="en-US" dirty="0"/>
              <a:t>AFS refers to purchasing of the securities and selling them before they reach maturity.</a:t>
            </a:r>
          </a:p>
          <a:p>
            <a:pPr marL="457200" indent="-457200" algn="l">
              <a:lnSpc>
                <a:spcPct val="200000"/>
              </a:lnSpc>
              <a:buFont typeface="Arial" panose="020B0604020202020204" pitchFamily="34" charset="0"/>
              <a:buChar char="•"/>
            </a:pPr>
            <a:r>
              <a:rPr lang="en-US" dirty="0"/>
              <a:t>AFS are recorded as the fair value</a:t>
            </a:r>
          </a:p>
          <a:p>
            <a:pPr marL="457200" indent="-457200" algn="l">
              <a:lnSpc>
                <a:spcPct val="200000"/>
              </a:lnSpc>
              <a:buFont typeface="Arial" panose="020B0604020202020204" pitchFamily="34" charset="0"/>
              <a:buChar char="•"/>
            </a:pPr>
            <a:r>
              <a:rPr lang="en-US" dirty="0"/>
              <a:t>Investments in debt or equity securities purchased must be classified as held to maturity, held for trading, or available for sale.</a:t>
            </a:r>
          </a:p>
        </p:txBody>
      </p:sp>
    </p:spTree>
    <p:extLst>
      <p:ext uri="{BB962C8B-B14F-4D97-AF65-F5344CB8AC3E}">
        <p14:creationId xmlns:p14="http://schemas.microsoft.com/office/powerpoint/2010/main" val="9954484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914400"/>
            <a:ext cx="7851648" cy="1371600"/>
          </a:xfrm>
        </p:spPr>
        <p:txBody>
          <a:bodyPr>
            <a:noAutofit/>
          </a:bodyPr>
          <a:lstStyle/>
          <a:p>
            <a:pPr algn="ctr"/>
            <a:r>
              <a:rPr lang="en-US" sz="3600" dirty="0"/>
              <a:t>Available-for-sale Security Example</a:t>
            </a:r>
            <a:br>
              <a:rPr lang="en-US" sz="3600" dirty="0"/>
            </a:br>
            <a:endParaRPr lang="en-US" sz="3600" dirty="0"/>
          </a:p>
        </p:txBody>
      </p:sp>
      <p:sp>
        <p:nvSpPr>
          <p:cNvPr id="4" name="Subtitle 3"/>
          <p:cNvSpPr>
            <a:spLocks noGrp="1"/>
          </p:cNvSpPr>
          <p:nvPr>
            <p:ph type="subTitle" idx="1"/>
          </p:nvPr>
        </p:nvSpPr>
        <p:spPr>
          <a:xfrm>
            <a:off x="533400" y="1981200"/>
            <a:ext cx="7854696" cy="4191000"/>
          </a:xfrm>
        </p:spPr>
        <p:txBody>
          <a:bodyPr>
            <a:normAutofit/>
          </a:bodyPr>
          <a:lstStyle/>
          <a:p>
            <a:pPr marL="285750" indent="-285750" algn="l">
              <a:lnSpc>
                <a:spcPct val="20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If a company purchases available-for-sale securities with cash for $100,000, it records a credit to cash and a debit to available-for-sale securities for $100,000. If the value of the securities declines to $50,000 by the next reporting period, the investment must be "written down" to reflect the change in the fair market value of the security. </a:t>
            </a:r>
          </a:p>
          <a:p>
            <a:pPr marL="285750" indent="-285750" algn="l">
              <a:lnSpc>
                <a:spcPct val="200000"/>
              </a:lnSpc>
              <a:buFont typeface="Arial" panose="020B0604020202020204" pitchFamily="34" charset="0"/>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This decrease in value is recorded as a credit of $50,000 to the available-for-sale security and a debit to other comprehensive income.</a:t>
            </a:r>
          </a:p>
          <a:p>
            <a:pPr algn="l">
              <a:lnSpc>
                <a:spcPct val="200000"/>
              </a:lnSpc>
            </a:pPr>
            <a:endParaRPr lang="en-US" dirty="0"/>
          </a:p>
        </p:txBody>
      </p:sp>
    </p:spTree>
    <p:extLst>
      <p:ext uri="{BB962C8B-B14F-4D97-AF65-F5344CB8AC3E}">
        <p14:creationId xmlns:p14="http://schemas.microsoft.com/office/powerpoint/2010/main" val="1014546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838200"/>
            <a:ext cx="7851648" cy="1295400"/>
          </a:xfrm>
        </p:spPr>
        <p:txBody>
          <a:bodyPr>
            <a:normAutofit/>
          </a:bodyPr>
          <a:lstStyle/>
          <a:p>
            <a:pPr algn="ctr"/>
            <a:r>
              <a:rPr lang="en-US" dirty="0"/>
              <a:t>References</a:t>
            </a:r>
          </a:p>
        </p:txBody>
      </p:sp>
      <p:sp>
        <p:nvSpPr>
          <p:cNvPr id="4" name="Subtitle 3"/>
          <p:cNvSpPr>
            <a:spLocks noGrp="1"/>
          </p:cNvSpPr>
          <p:nvPr>
            <p:ph type="subTitle" idx="1"/>
          </p:nvPr>
        </p:nvSpPr>
        <p:spPr>
          <a:xfrm>
            <a:off x="533400" y="2209800"/>
            <a:ext cx="7854696" cy="3962400"/>
          </a:xfrm>
        </p:spPr>
        <p:txBody>
          <a:bodyPr>
            <a:normAutofit/>
          </a:bodyPr>
          <a:lstStyle/>
          <a:p>
            <a:pPr indent="-457200" algn="l">
              <a:lnSpc>
                <a:spcPct val="200000"/>
              </a:lnSpc>
            </a:pPr>
            <a:r>
              <a:rPr lang="en-US" sz="2000" b="0" i="0" dirty="0">
                <a:solidFill>
                  <a:srgbClr val="222222"/>
                </a:solidFill>
                <a:effectLst/>
                <a:latin typeface="Arial" panose="020B0604020202020204" pitchFamily="34" charset="0"/>
              </a:rPr>
              <a:t>Avazov, N., &amp; </a:t>
            </a:r>
            <a:r>
              <a:rPr lang="en-US" sz="2000" b="0" i="0" dirty="0" err="1">
                <a:solidFill>
                  <a:srgbClr val="222222"/>
                </a:solidFill>
                <a:effectLst/>
                <a:latin typeface="Arial" panose="020B0604020202020204" pitchFamily="34" charset="0"/>
              </a:rPr>
              <a:t>Maxmudov</a:t>
            </a:r>
            <a:r>
              <a:rPr lang="en-US" sz="2000" b="0" i="0" dirty="0">
                <a:solidFill>
                  <a:srgbClr val="222222"/>
                </a:solidFill>
                <a:effectLst/>
                <a:latin typeface="Arial" panose="020B0604020202020204" pitchFamily="34" charset="0"/>
              </a:rPr>
              <a:t>, N. (2020). Investment as a source of financing. </a:t>
            </a:r>
            <a:r>
              <a:rPr lang="az-Cyrl-AZ" sz="2000" b="0" i="1" dirty="0">
                <a:solidFill>
                  <a:srgbClr val="222222"/>
                </a:solidFill>
                <a:effectLst/>
                <a:latin typeface="Arial" panose="020B0604020202020204" pitchFamily="34" charset="0"/>
              </a:rPr>
              <a:t>Архив научных исследований</a:t>
            </a:r>
            <a:r>
              <a:rPr lang="az-Cyrl-AZ" sz="2000" b="0" i="0" dirty="0">
                <a:solidFill>
                  <a:srgbClr val="222222"/>
                </a:solidFill>
                <a:effectLst/>
                <a:latin typeface="Arial" panose="020B0604020202020204" pitchFamily="34" charset="0"/>
              </a:rPr>
              <a:t>, (24).</a:t>
            </a:r>
            <a:endParaRPr lang="en-US" sz="2000" b="0" i="0" dirty="0">
              <a:solidFill>
                <a:srgbClr val="222222"/>
              </a:solidFill>
              <a:effectLst/>
              <a:latin typeface="Arial" panose="020B0604020202020204" pitchFamily="34" charset="0"/>
            </a:endParaRPr>
          </a:p>
          <a:p>
            <a:pPr indent="-457200" algn="l">
              <a:lnSpc>
                <a:spcPct val="200000"/>
              </a:lnSpc>
            </a:pPr>
            <a:r>
              <a:rPr lang="en-US" sz="2000" b="0" i="0" dirty="0">
                <a:solidFill>
                  <a:srgbClr val="222222"/>
                </a:solidFill>
                <a:effectLst/>
                <a:latin typeface="Arial" panose="020B0604020202020204" pitchFamily="34" charset="0"/>
              </a:rPr>
              <a:t>Khan, U. (2019). Does fair value accounting contribute to systemic risk in the banking industry?. </a:t>
            </a:r>
            <a:r>
              <a:rPr lang="en-US" sz="2000" b="0" i="1" dirty="0">
                <a:solidFill>
                  <a:srgbClr val="222222"/>
                </a:solidFill>
                <a:effectLst/>
                <a:latin typeface="Arial" panose="020B0604020202020204" pitchFamily="34" charset="0"/>
              </a:rPr>
              <a:t>Contemporary Accounting Research</a:t>
            </a:r>
            <a:r>
              <a:rPr lang="en-US" sz="2000" b="0" i="0" dirty="0">
                <a:solidFill>
                  <a:srgbClr val="222222"/>
                </a:solidFill>
                <a:effectLst/>
                <a:latin typeface="Arial" panose="020B0604020202020204" pitchFamily="34" charset="0"/>
              </a:rPr>
              <a:t>, </a:t>
            </a:r>
            <a:r>
              <a:rPr lang="en-US" sz="2000" b="0" i="1" dirty="0">
                <a:solidFill>
                  <a:srgbClr val="222222"/>
                </a:solidFill>
                <a:effectLst/>
                <a:latin typeface="Arial" panose="020B0604020202020204" pitchFamily="34" charset="0"/>
              </a:rPr>
              <a:t>36</a:t>
            </a:r>
            <a:r>
              <a:rPr lang="en-US" sz="2000" b="0" i="0" dirty="0">
                <a:solidFill>
                  <a:srgbClr val="222222"/>
                </a:solidFill>
                <a:effectLst/>
                <a:latin typeface="Arial" panose="020B0604020202020204" pitchFamily="34" charset="0"/>
              </a:rPr>
              <a:t>(4), 2588-2609.</a:t>
            </a:r>
            <a:endParaRPr lang="en-US" sz="2000" dirty="0"/>
          </a:p>
        </p:txBody>
      </p:sp>
    </p:spTree>
    <p:extLst>
      <p:ext uri="{BB962C8B-B14F-4D97-AF65-F5344CB8AC3E}">
        <p14:creationId xmlns:p14="http://schemas.microsoft.com/office/powerpoint/2010/main" val="84809536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554</TotalTime>
  <Words>932</Words>
  <Application>Microsoft Office PowerPoint</Application>
  <PresentationFormat>On-screen Show (4:3)</PresentationFormat>
  <Paragraphs>43</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Flow</vt:lpstr>
      <vt:lpstr>INVESTMENTS</vt:lpstr>
      <vt:lpstr>Definition of Investment</vt:lpstr>
      <vt:lpstr>Types of Investments</vt:lpstr>
      <vt:lpstr>Held-to-Maturity (HTM) Securities. </vt:lpstr>
      <vt:lpstr>Held-to-Maturity Example</vt:lpstr>
      <vt:lpstr>Available-for-sale Security </vt:lpstr>
      <vt:lpstr>Available-for-sale Security Example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sam</dc:creator>
  <cp:lastModifiedBy>WeedSeed</cp:lastModifiedBy>
  <cp:revision>36</cp:revision>
  <dcterms:created xsi:type="dcterms:W3CDTF">2021-08-10T09:24:52Z</dcterms:created>
  <dcterms:modified xsi:type="dcterms:W3CDTF">2021-09-30T01:21:23Z</dcterms:modified>
</cp:coreProperties>
</file>